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3" r:id="rId18"/>
    <p:sldId id="26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1090" autoAdjust="0"/>
  </p:normalViewPr>
  <p:slideViewPr>
    <p:cSldViewPr snapToGrid="0">
      <p:cViewPr varScale="1">
        <p:scale>
          <a:sx n="131" d="100"/>
          <a:sy n="131" d="100"/>
        </p:scale>
        <p:origin x="13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8A734-DF8F-401D-8CAC-2D7915DB7EAE}" type="datetimeFigureOut">
              <a:rPr lang="ru-RU" smtClean="0"/>
              <a:t>18.05.2020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CA26D-ECD6-4B57-95CE-32968526D2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71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-US" dirty="0"/>
              <a:t>LaTeX </a:t>
            </a:r>
            <a:r>
              <a:rPr lang="ru-RU" dirty="0"/>
              <a:t>и про </a:t>
            </a:r>
            <a:r>
              <a:rPr lang="en-US" dirty="0"/>
              <a:t>OCR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738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на примере дизайна как работают компоненты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042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Оч</a:t>
            </a:r>
            <a:r>
              <a:rPr lang="ru-RU" dirty="0"/>
              <a:t> кратко рассказать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047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!!Рассказать про </a:t>
            </a:r>
            <a:r>
              <a:rPr lang="en-US" dirty="0"/>
              <a:t>JWT </a:t>
            </a:r>
            <a:r>
              <a:rPr lang="ru-RU" dirty="0"/>
              <a:t>токены и аттестацию!!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224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Функционал</a:t>
            </a:r>
            <a:r>
              <a:rPr lang="en-US" dirty="0"/>
              <a:t>: </a:t>
            </a:r>
            <a:r>
              <a:rPr lang="ru-RU" dirty="0"/>
              <a:t>распознавание текста на изображениях и В С Е</a:t>
            </a:r>
            <a:r>
              <a:rPr lang="en-US" dirty="0"/>
              <a:t> </a:t>
            </a:r>
            <a:r>
              <a:rPr lang="ru-RU" dirty="0"/>
              <a:t>по распознаванию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75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Функционал</a:t>
            </a:r>
            <a:r>
              <a:rPr lang="en-US" dirty="0"/>
              <a:t>: </a:t>
            </a:r>
            <a:r>
              <a:rPr lang="ru-RU" dirty="0"/>
              <a:t>работа с </a:t>
            </a:r>
            <a:r>
              <a:rPr lang="en-US" dirty="0"/>
              <a:t>LaTeX </a:t>
            </a:r>
            <a:r>
              <a:rPr lang="ru-RU" dirty="0"/>
              <a:t>и рендер картинки с формулой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299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Функционал</a:t>
            </a:r>
            <a:r>
              <a:rPr lang="en-US" dirty="0"/>
              <a:t>: </a:t>
            </a:r>
            <a:r>
              <a:rPr lang="ru-RU" dirty="0"/>
              <a:t>определение </a:t>
            </a:r>
            <a:r>
              <a:rPr lang="en-US" dirty="0"/>
              <a:t>LaTeX </a:t>
            </a:r>
            <a:r>
              <a:rPr lang="ru-RU" dirty="0"/>
              <a:t>символа, по нарисованной картинке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450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587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Xamarin Android – </a:t>
            </a:r>
            <a:r>
              <a:rPr lang="ru-RU" dirty="0"/>
              <a:t>ограничения на 1 курсе, </a:t>
            </a:r>
            <a:r>
              <a:rPr lang="en-US" dirty="0"/>
              <a:t>Android – </a:t>
            </a:r>
            <a:r>
              <a:rPr lang="ru-RU" dirty="0" err="1"/>
              <a:t>тк</a:t>
            </a:r>
            <a:r>
              <a:rPr lang="ru-RU" dirty="0"/>
              <a:t> уже есть опыт разработки в этой сфере</a:t>
            </a:r>
          </a:p>
          <a:p>
            <a:r>
              <a:rPr lang="en-US" dirty="0"/>
              <a:t>Python + Flask – </a:t>
            </a:r>
            <a:r>
              <a:rPr lang="ru-RU" dirty="0"/>
              <a:t>Есть опыт разработки питон скриптов, </a:t>
            </a:r>
            <a:r>
              <a:rPr lang="en-US" dirty="0"/>
              <a:t>Flask </a:t>
            </a:r>
            <a:r>
              <a:rPr lang="ru-RU" dirty="0"/>
              <a:t>удобно использовать для разработки маленьких </a:t>
            </a:r>
            <a:r>
              <a:rPr lang="en-US" dirty="0"/>
              <a:t>API,</a:t>
            </a:r>
            <a:r>
              <a:rPr lang="ru-RU" dirty="0"/>
              <a:t> где не требуется большого функционала</a:t>
            </a:r>
          </a:p>
          <a:p>
            <a:endParaRPr lang="ru-RU" dirty="0"/>
          </a:p>
          <a:p>
            <a:r>
              <a:rPr lang="ru-RU" dirty="0"/>
              <a:t>Просто сказать про </a:t>
            </a:r>
            <a:r>
              <a:rPr lang="en-US" dirty="0"/>
              <a:t>IDE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85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Минусы расчётов на стороне клиента</a:t>
            </a:r>
            <a:r>
              <a:rPr lang="en-US" dirty="0"/>
              <a:t>:</a:t>
            </a:r>
            <a:endParaRPr lang="ru-RU" dirty="0"/>
          </a:p>
          <a:p>
            <a:pPr marL="171450" indent="-171450">
              <a:buFontTx/>
              <a:buChar char="-"/>
            </a:pPr>
            <a:r>
              <a:rPr lang="ru-RU" dirty="0"/>
              <a:t>Низкая точность</a:t>
            </a:r>
          </a:p>
          <a:p>
            <a:pPr marL="171450" indent="-171450">
              <a:buFontTx/>
              <a:buChar char="-"/>
            </a:pPr>
            <a:r>
              <a:rPr lang="ru-RU" dirty="0"/>
              <a:t>Долгое время работы</a:t>
            </a:r>
          </a:p>
          <a:p>
            <a:pPr marL="171450" indent="-171450">
              <a:buFontTx/>
              <a:buChar char="-"/>
            </a:pPr>
            <a:r>
              <a:rPr lang="ru-RU" dirty="0"/>
              <a:t>Зависимость от вычислительных характеристик</a:t>
            </a:r>
          </a:p>
          <a:p>
            <a:pPr marL="171450" indent="-171450">
              <a:buFontTx/>
              <a:buChar char="-"/>
            </a:pPr>
            <a:r>
              <a:rPr lang="ru-RU" dirty="0"/>
              <a:t>Для улучшения качества необходимо обновление приложения</a:t>
            </a:r>
          </a:p>
          <a:p>
            <a:pPr marL="0" indent="0">
              <a:buFontTx/>
              <a:buNone/>
            </a:pPr>
            <a:endParaRPr lang="ru-RU" dirty="0"/>
          </a:p>
          <a:p>
            <a:pPr marL="0" indent="0">
              <a:buFontTx/>
              <a:buNone/>
            </a:pPr>
            <a:r>
              <a:rPr lang="ru-RU" dirty="0"/>
              <a:t>Плюсы облачных сервисов</a:t>
            </a:r>
            <a:r>
              <a:rPr lang="en-US" dirty="0"/>
              <a:t>:</a:t>
            </a:r>
          </a:p>
          <a:p>
            <a:pPr marL="0" indent="0">
              <a:buFontTx/>
              <a:buNone/>
            </a:pPr>
            <a:r>
              <a:rPr lang="en-US" dirty="0"/>
              <a:t>!</a:t>
            </a:r>
            <a:r>
              <a:rPr lang="ru-RU" dirty="0"/>
              <a:t>минусов предыдущего пункта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479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Представлено как работают разные режимы распознавания.</a:t>
            </a:r>
          </a:p>
          <a:p>
            <a:endParaRPr lang="ru-RU" dirty="0"/>
          </a:p>
          <a:p>
            <a:r>
              <a:rPr lang="ru-RU" dirty="0"/>
              <a:t>Для текстового распознавания используется </a:t>
            </a:r>
            <a:r>
              <a:rPr lang="en-US" dirty="0"/>
              <a:t>firebase ml kit, </a:t>
            </a:r>
            <a:r>
              <a:rPr lang="ru-RU" dirty="0"/>
              <a:t>и соответственно все запросы к нему проходят через серверную часть </a:t>
            </a:r>
            <a:r>
              <a:rPr lang="en-US" dirty="0"/>
              <a:t>Firebase </a:t>
            </a:r>
            <a:endParaRPr lang="ru-RU" dirty="0"/>
          </a:p>
          <a:p>
            <a:endParaRPr lang="en-US" dirty="0"/>
          </a:p>
          <a:p>
            <a:r>
              <a:rPr lang="ru-RU" dirty="0"/>
              <a:t>Для работы с </a:t>
            </a:r>
            <a:r>
              <a:rPr lang="en-US" dirty="0"/>
              <a:t>LaTeX </a:t>
            </a:r>
            <a:r>
              <a:rPr lang="ru-RU" dirty="0"/>
              <a:t>распознаванием был поднят сервер, который реализует паттерн прокси и добавляет больше возможностей разработчику (пример ограничение количества запросов и </a:t>
            </a:r>
            <a:r>
              <a:rPr lang="ru-RU" dirty="0" err="1"/>
              <a:t>тд</a:t>
            </a:r>
            <a:r>
              <a:rPr lang="ru-RU" dirty="0"/>
              <a:t>).</a:t>
            </a:r>
          </a:p>
          <a:p>
            <a:endParaRPr lang="ru-RU" dirty="0"/>
          </a:p>
          <a:p>
            <a:r>
              <a:rPr lang="ru-RU" dirty="0"/>
              <a:t>Также такая система позволяет достаточно быстро внедрять новые модули для анализа изображений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999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Больше всего времени ушло на разработку и проработку дизайна</a:t>
            </a:r>
          </a:p>
          <a:p>
            <a:r>
              <a:rPr lang="ru-RU" dirty="0"/>
              <a:t>…</a:t>
            </a:r>
          </a:p>
          <a:p>
            <a:r>
              <a:rPr lang="ru-RU" dirty="0"/>
              <a:t>Были с нуля написаны многие элементы (так называемые </a:t>
            </a:r>
            <a:r>
              <a:rPr lang="en-US" dirty="0"/>
              <a:t>Custom View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как например</a:t>
            </a:r>
            <a:r>
              <a:rPr lang="en-US" dirty="0"/>
              <a:t>..</a:t>
            </a:r>
          </a:p>
          <a:p>
            <a:r>
              <a:rPr lang="ru-RU" dirty="0"/>
              <a:t>Интерфейс обрезки фотографии написан полностью с нуля, буквально рисованием примитивов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CA26D-ECD6-4B57-95CE-32968526D23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625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83438-91F5-4E16-96A6-8CC68B41E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49EC1A6-1D95-486E-A481-1A39AB0B4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F31DE6-F44C-4FE0-936C-36922DC7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E821F-54CC-4682-82BF-3BC8FC2E3D27}" type="datetime1">
              <a:rPr lang="ru-RU" smtClean="0"/>
              <a:t>18.05.2020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8D8372-6D9E-4E11-9F01-19A10B794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4C92FCF-BAEF-4238-9415-0E7C7BB7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030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8651F-8313-4974-9BB3-9404E601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E9498-87EE-425B-BA5F-ED10E7241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BDAAEE-DD62-4465-B996-6F98372C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5F866-D108-412D-9913-97AFF7ECA338}" type="datetime1">
              <a:rPr lang="ru-RU" smtClean="0"/>
              <a:t>18.05.2020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2D98CC-1847-4E9A-AB1A-757842F09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568914-3258-4CE4-8E9F-E1CF12A57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08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2800AB2-DD1C-42F1-B899-4C2C0D946C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9749F2-8FB8-4698-A013-C1D12D853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04A5E6-8B14-47A8-A70D-160FD7BCC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B423-64C2-40AD-899B-D704AFD82CC5}" type="datetime1">
              <a:rPr lang="ru-RU" smtClean="0"/>
              <a:t>18.05.2020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FEAB6C-0AC3-4687-B9BF-A1A0E2D8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D99453-6025-484C-A8D3-304DF51D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7571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94861-D0C1-4D02-B380-6D4052E2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63A01E-B9EE-48E7-A3EC-F0DF7D132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4181F4-E237-4565-AC77-BC879F30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8811E-0959-4168-9BE6-AC9968B1D67A}" type="datetime1">
              <a:rPr lang="ru-RU" smtClean="0"/>
              <a:t>18.05.2020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232D95-0D9F-4FB0-B9F3-AEAFCAC06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7FF43D-3BB2-4F2C-8DD2-EFC6B858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60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ABC24-31A4-47CD-AB4E-C0DACCA5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9ECEA07-D872-4439-B003-4A898DD07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376D9F-B67C-4E9B-9719-34A003752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6488-C621-416F-B9D8-4F17CAFC6C1B}" type="datetime1">
              <a:rPr lang="ru-RU" smtClean="0"/>
              <a:t>18.05.2020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3DE3A3-5020-45A5-9B98-45B8EF2E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FE178D-E914-4736-87C4-64B066C0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69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B2AFF2-7518-4C0E-BABC-1E3D9606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1E6516-B612-4B20-9468-5DB43CA84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F08CBA-963F-4C96-A1C2-EFD07C35B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B2C798-5E5D-411B-9EBF-DB96E452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0A08-2EDF-44C3-9159-C47A8F370263}" type="datetime1">
              <a:rPr lang="ru-RU" smtClean="0"/>
              <a:t>18.05.2020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3A8B396-C427-4441-83B0-4CFB329B0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42C862-7CA1-4C7C-865B-DE01387B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388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F1A93-02E1-4C44-83A5-C8FE045E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CFC3C7-B4ED-41BC-A138-2386DFA18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83C4628-CC88-4003-A4A2-CA1ADBD9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DE8654D-C6BD-4C77-BD7F-44236DA7C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CC59C7-6282-4E51-BC5B-D479FBA0B1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D32211B-C093-4EB3-8FAE-8B95C9E3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3F9A4-CC51-4D9A-8A93-4DCA8654E2B2}" type="datetime1">
              <a:rPr lang="ru-RU" smtClean="0"/>
              <a:t>18.05.2020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FD5D890-A0CE-49B1-90A3-C5A3D818F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B5E680D-A421-4BDD-BB4A-42AE8FDA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58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509D61-C00D-4E08-9823-11B3FC9DE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D9ACE4C-099F-4856-B603-4BAA6F87A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ADE-F586-494E-944A-1228FEC06689}" type="datetime1">
              <a:rPr lang="ru-RU" smtClean="0"/>
              <a:t>18.05.2020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7023CD-F99D-4DF9-AE71-6A2EBDCA0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A438B79-D4A2-423C-97E3-192E3D7DC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263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420F0AD-88B8-411B-B7F4-6465B85D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AB3B5-C31E-4034-9B74-9650834EBA84}" type="datetime1">
              <a:rPr lang="ru-RU" smtClean="0"/>
              <a:t>18.05.2020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C5E5E95-137A-4F75-8AA9-A8789A0A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D15693-F3CC-43F8-9C47-D9D0C132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56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43936-1114-47DD-8CE2-13F9F43E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11FC7C-4A39-4379-9727-02E68F1A8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6D8B66-E497-4E63-A13B-ECB3701BB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3D317B-481B-4F5B-B588-98B57443F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76F4-9A7A-4C1F-B023-0E93355F47E1}" type="datetime1">
              <a:rPr lang="ru-RU" smtClean="0"/>
              <a:t>18.05.2020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36AEC4-163E-440C-989F-B3AA1AB3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4120FE-A1F3-429C-B074-D79C0E65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53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063A53-E8F1-448D-AE5B-2828D9E9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B53C221-003B-46E4-BEDD-FE4DD186E1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F58A75-473E-483D-99BD-940DB80E0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3A0058-E4A3-4F18-86DE-143817F03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3E74-B770-4D28-A67E-2463443C297A}" type="datetime1">
              <a:rPr lang="ru-RU" smtClean="0"/>
              <a:t>18.05.2020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DD0471-6A05-4862-8181-F6A61435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0738DE-6CDC-431D-BE33-71DEB2BF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18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9DD39-7564-49B1-B2E3-B2C429E9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2EA705-C31F-4F45-A8F9-FF9B3AE61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46EB50-B113-4A4C-8995-01CFC0555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33B3D-AF7C-43A4-B533-F37693171F3A}" type="datetime1">
              <a:rPr lang="ru-RU" smtClean="0"/>
              <a:t>18.05.2020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91AA2B-1ADB-4FAD-A29D-492379AAF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EEDB89-0294-4DAB-BD3B-906DEE71E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4C94B-83CC-4AD5-9009-D6FC4F996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8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BA2D6-C08D-4341-B0CC-D8AAA120C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br>
              <a:rPr lang="ru-RU" sz="3600" dirty="0"/>
            </a:br>
            <a:r>
              <a:rPr lang="ru-RU" sz="3600" b="1" dirty="0"/>
              <a:t>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CA4632-C38C-450C-A096-10F749CD0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4280" y="3881839"/>
            <a:ext cx="3752603" cy="2220685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ru-RU" dirty="0">
                <a:ea typeface="MS PGothic" panose="020B0600070205080204" charset="-128"/>
                <a:cs typeface="+mj-lt"/>
              </a:rPr>
              <a:t>Выполнил студент группы БПИ-191</a:t>
            </a:r>
            <a:r>
              <a:rPr lang="en-US" dirty="0">
                <a:ea typeface="MS PGothic" panose="020B0600070205080204" charset="-128"/>
                <a:cs typeface="+mj-lt"/>
              </a:rPr>
              <a:t> </a:t>
            </a:r>
            <a:endParaRPr lang="ru-RU" dirty="0">
              <a:cs typeface="+mj-lt"/>
            </a:endParaRPr>
          </a:p>
          <a:p>
            <a:pPr algn="r"/>
            <a:r>
              <a:rPr kumimoji="1" lang="ru-RU" dirty="0">
                <a:ea typeface="MS PGothic" panose="020B0600070205080204" charset="-128"/>
                <a:cs typeface="+mj-lt"/>
              </a:rPr>
              <a:t>Кирюхин Андрей Алексеевич</a:t>
            </a:r>
          </a:p>
          <a:p>
            <a:pPr algn="r"/>
            <a:r>
              <a:rPr kumimoji="1" lang="ru-RU" dirty="0">
                <a:ea typeface="MS PGothic" panose="020B0600070205080204" charset="-128"/>
                <a:cs typeface="+mj-lt"/>
              </a:rPr>
              <a:t>Научный руководитель</a:t>
            </a:r>
            <a:r>
              <a:rPr kumimoji="1" lang="ru-RU" sz="2000" dirty="0">
                <a:ea typeface="MS PGothic" panose="020B0600070205080204" charset="-128"/>
                <a:cs typeface="+mj-lt"/>
              </a:rPr>
              <a:t>:</a:t>
            </a:r>
          </a:p>
          <a:p>
            <a:pPr algn="r"/>
            <a:r>
              <a:rPr lang="ru-RU" dirty="0"/>
              <a:t>старший преподаватель департамента</a:t>
            </a:r>
          </a:p>
          <a:p>
            <a:pPr algn="r"/>
            <a:r>
              <a:rPr lang="ru-RU" dirty="0"/>
              <a:t>программной инженерии </a:t>
            </a:r>
          </a:p>
          <a:p>
            <a:pPr algn="r"/>
            <a:r>
              <a:rPr lang="ru-RU" dirty="0"/>
              <a:t>факультета компьютерных наук</a:t>
            </a:r>
          </a:p>
          <a:p>
            <a:pPr algn="r"/>
            <a:r>
              <a:rPr lang="ru-RU" dirty="0"/>
              <a:t>Пантюхин Дмитрий Валерьевич</a:t>
            </a:r>
          </a:p>
          <a:p>
            <a:pPr algn="r"/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3FEC25C-75ED-492D-8798-D6DE00ADAF0E}"/>
              </a:ext>
            </a:extLst>
          </p:cNvPr>
          <p:cNvSpPr txBox="1">
            <a:spLocks/>
          </p:cNvSpPr>
          <p:nvPr/>
        </p:nvSpPr>
        <p:spPr>
          <a:xfrm>
            <a:off x="1583376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AC4126D-5359-4B35-860C-B280A37CCCC4}"/>
              </a:ext>
            </a:extLst>
          </p:cNvPr>
          <p:cNvSpPr txBox="1"/>
          <p:nvPr/>
        </p:nvSpPr>
        <p:spPr bwMode="auto">
          <a:xfrm>
            <a:off x="2895600" y="6443724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latin typeface="+mj-lt"/>
                <a:cs typeface="+mj-lt"/>
              </a:rPr>
              <a:t>Высшая школа экономики, Москва, 2020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latin typeface="+mj-lt"/>
                <a:cs typeface="+mj-lt"/>
              </a:rPr>
              <a:t>www.hse.ru</a:t>
            </a:r>
            <a:r>
              <a:rPr lang="ru-RU" sz="800" dirty="0">
                <a:latin typeface="+mj-lt"/>
                <a:cs typeface="+mj-lt"/>
              </a:rPr>
              <a:t> </a:t>
            </a:r>
            <a:endParaRPr kumimoji="1" lang="ru-RU" sz="800" dirty="0">
              <a:latin typeface="+mj-lt"/>
              <a:cs typeface="+mj-lt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4837529-0AB3-488E-B1E8-717901B1B9F9}"/>
              </a:ext>
            </a:extLst>
          </p:cNvPr>
          <p:cNvSpPr/>
          <p:nvPr/>
        </p:nvSpPr>
        <p:spPr>
          <a:xfrm>
            <a:off x="1128156" y="6231078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4392DC5-12B5-4C91-B673-D6D7413588AF}"/>
              </a:ext>
            </a:extLst>
          </p:cNvPr>
          <p:cNvSpPr/>
          <p:nvPr/>
        </p:nvSpPr>
        <p:spPr>
          <a:xfrm>
            <a:off x="0" y="1234749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79E86-5D62-4F6F-94C1-28C177757ABA}"/>
              </a:ext>
            </a:extLst>
          </p:cNvPr>
          <p:cNvSpPr txBox="1"/>
          <p:nvPr/>
        </p:nvSpPr>
        <p:spPr>
          <a:xfrm>
            <a:off x="2175435" y="115771"/>
            <a:ext cx="7590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Факультет компьютерных наук. Образовательная программа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: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  <a:t>Курсовая работа</a:t>
            </a:r>
            <a:endParaRPr lang="ru-RU" sz="1600" dirty="0"/>
          </a:p>
        </p:txBody>
      </p:sp>
      <p:pic>
        <p:nvPicPr>
          <p:cNvPr id="13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11E9C6C-27DB-4E39-BD30-E5635CBE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31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3701839-1F34-4155-ABBC-CD484AA70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338" y="1316787"/>
            <a:ext cx="10515600" cy="4351338"/>
          </a:xfrm>
        </p:spPr>
        <p:txBody>
          <a:bodyPr>
            <a:normAutofit/>
          </a:bodyPr>
          <a:lstStyle/>
          <a:p>
            <a:r>
              <a:rPr lang="ru-RU" sz="2000" dirty="0"/>
              <a:t>Разработка интерфейса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F7DE0B-DFA9-42D0-97D5-AAE61749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10</a:t>
            </a:fld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82676E30-4E7E-4F10-9B6A-2FE22A84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338" y="6310312"/>
            <a:ext cx="10351324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D287D34-6284-4C15-A58A-E1972AA50CEF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Разработка мобильного приложения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4ECD890-27E5-4050-859F-7B183031DD89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C53072F-F466-4466-9AC5-706AAEA6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577F09-AD6A-47E5-B877-6CE676D0C67C}"/>
              </a:ext>
            </a:extLst>
          </p:cNvPr>
          <p:cNvSpPr txBox="1"/>
          <p:nvPr/>
        </p:nvSpPr>
        <p:spPr>
          <a:xfrm>
            <a:off x="427511" y="5821736"/>
            <a:ext cx="493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Material Design: https://material.io/design</a:t>
            </a:r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B5016CB7-BCB5-4D73-9FC9-037B53BBAEF8}"/>
              </a:ext>
            </a:extLst>
          </p:cNvPr>
          <p:cNvGrpSpPr/>
          <p:nvPr/>
        </p:nvGrpSpPr>
        <p:grpSpPr>
          <a:xfrm>
            <a:off x="2375315" y="1984396"/>
            <a:ext cx="7441370" cy="3099617"/>
            <a:chOff x="920338" y="1984396"/>
            <a:chExt cx="7441370" cy="3099617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3646EE7-3675-4AD7-A00A-93762C867C16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338" y="1984493"/>
              <a:ext cx="1429459" cy="309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9730ABBE-5AC6-4225-983C-9FD09B6E3D83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6300" y="1984493"/>
              <a:ext cx="1429446" cy="3099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8DFB7DF2-5BA0-43CB-BB39-E5A59029AD9B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2249" y="1984396"/>
              <a:ext cx="1429459" cy="309961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8001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E5DDF5D-8C51-4032-ADDE-B4357A81B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8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Этапы работы</a:t>
            </a:r>
            <a:r>
              <a:rPr lang="en-US" sz="2400" dirty="0"/>
              <a:t>:</a:t>
            </a:r>
            <a:endParaRPr lang="ru-RU" sz="2400" dirty="0"/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Получение необходимого изображения (1 окно)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Выбор фрагментов изображения для каждого из видов распознавания (2 окно)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Подтверждение выбора</a:t>
            </a:r>
            <a:endParaRPr lang="en-US" sz="2000" dirty="0"/>
          </a:p>
          <a:p>
            <a:pPr lvl="1"/>
            <a:r>
              <a:rPr lang="ru-RU" sz="1600" dirty="0"/>
              <a:t>Если были выбраны фрагменты для </a:t>
            </a:r>
            <a:r>
              <a:rPr lang="en-US" sz="1600" dirty="0"/>
              <a:t>LaTeX</a:t>
            </a:r>
            <a:r>
              <a:rPr lang="ru-RU" sz="1600" dirty="0"/>
              <a:t> распознавания, то клиентскому приложению необходимо сначала верифицировать устройство, используя </a:t>
            </a:r>
            <a:r>
              <a:rPr lang="en-US" sz="1600" dirty="0"/>
              <a:t>Android SafetyNet Attestation [3]</a:t>
            </a:r>
            <a:r>
              <a:rPr lang="ru-RU" sz="1600" dirty="0"/>
              <a:t>.</a:t>
            </a:r>
            <a:endParaRPr lang="en-US" sz="1600" dirty="0"/>
          </a:p>
          <a:p>
            <a:pPr lvl="1"/>
            <a:r>
              <a:rPr lang="ru-RU" sz="1600" dirty="0"/>
              <a:t>После прохождения, отправить результаты аттестации для валидации на сервере.</a:t>
            </a:r>
          </a:p>
          <a:p>
            <a:pPr lvl="1"/>
            <a:r>
              <a:rPr lang="ru-RU" sz="1600" dirty="0"/>
              <a:t>При успешной валидации сервер вернёт пару </a:t>
            </a:r>
            <a:r>
              <a:rPr lang="en-US" sz="1600" dirty="0"/>
              <a:t>JWT </a:t>
            </a:r>
            <a:r>
              <a:rPr lang="ru-RU" sz="1600" dirty="0"/>
              <a:t>токенов </a:t>
            </a:r>
            <a:r>
              <a:rPr lang="en-US" sz="1600" dirty="0"/>
              <a:t>[7], </a:t>
            </a:r>
            <a:r>
              <a:rPr lang="ru-RU" sz="1600" dirty="0"/>
              <a:t>которые дальше будут использованы при запросах к серверу.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000" dirty="0"/>
              <a:t>  Отправка фрагментов изображения в облачные сервисы</a:t>
            </a:r>
          </a:p>
          <a:p>
            <a:pPr marL="342900" indent="-342900">
              <a:buFont typeface="+mj-lt"/>
              <a:buAutoNum type="arabicParenR"/>
            </a:pPr>
            <a:r>
              <a:rPr lang="ru-RU" sz="2000" dirty="0"/>
              <a:t>  Получение и отображение результатов (3 окно)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4F80535-F9C8-40C2-99F8-DB9932FE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11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9E31F68-33F9-4EB4-BE60-196EE22BC49E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Разработка мобильного приложения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4CF678-0E3C-4F3A-8F16-530C96522752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565AB1A-4037-4F3C-BE13-72FF0F46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46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670F53-6386-47BF-9249-4A663E68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12</a:t>
            </a:fld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7119DC7F-A538-46DE-8571-FF3D6537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338" y="6310312"/>
            <a:ext cx="10351324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6E23B7F-2AC0-4181-81D3-0E1405593C4D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Схема работы </a:t>
            </a:r>
            <a:r>
              <a:rPr lang="en-US" sz="3200" b="1" dirty="0"/>
              <a:t>LaTeX </a:t>
            </a:r>
            <a:r>
              <a:rPr lang="ru-RU" sz="3200" b="1" dirty="0"/>
              <a:t>распознавания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CB7778E-6639-4B2E-9500-740BB242B8E7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0A08A9B-714E-4F96-B2E3-7AE9387C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  <p:pic>
        <p:nvPicPr>
          <p:cNvPr id="10" name="Рисунок 9" descr="C:\Users\Andrew\AppData\Local\Microsoft\Windows\INetCache\Content.MSO\18C712C2.tmp">
            <a:extLst>
              <a:ext uri="{FF2B5EF4-FFF2-40B4-BE49-F238E27FC236}">
                <a16:creationId xmlns:a16="http://schemas.microsoft.com/office/drawing/2014/main" id="{D6FCD183-872A-4FB4-A593-A6A457C7E5D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287" y="1596453"/>
            <a:ext cx="4793425" cy="4280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51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4670F53-6386-47BF-9249-4A663E68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13</a:t>
            </a:fld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7119DC7F-A538-46DE-8571-FF3D6537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338" y="6310312"/>
            <a:ext cx="10351324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6E23B7F-2AC0-4181-81D3-0E1405593C4D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Схема работы процесса получения</a:t>
            </a:r>
            <a:r>
              <a:rPr lang="en-US" sz="3200" b="1" dirty="0"/>
              <a:t>/</a:t>
            </a:r>
            <a:r>
              <a:rPr lang="ru-RU" sz="3200" b="1" dirty="0"/>
              <a:t>обновления </a:t>
            </a:r>
            <a:r>
              <a:rPr lang="en-US" sz="3200" b="1" dirty="0"/>
              <a:t>JWT </a:t>
            </a:r>
            <a:r>
              <a:rPr lang="ru-RU" sz="3200" b="1" dirty="0"/>
              <a:t>токенов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CB7778E-6639-4B2E-9500-740BB242B8E7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0A08A9B-714E-4F96-B2E3-7AE9387C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  <p:pic>
        <p:nvPicPr>
          <p:cNvPr id="11" name="Рисунок 10" descr="C:\Users\Andrew\AppData\Local\Microsoft\Windows\INetCache\Content.MSO\6EB28020.tmp">
            <a:extLst>
              <a:ext uri="{FF2B5EF4-FFF2-40B4-BE49-F238E27FC236}">
                <a16:creationId xmlns:a16="http://schemas.microsoft.com/office/drawing/2014/main" id="{68C7F5D9-1942-4003-9CD5-17F66F319DE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366" y="1270749"/>
            <a:ext cx="4529269" cy="4931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15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72BEA16-EB25-4625-96B6-55678D046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dirty="0"/>
              <a:t>Реализация методов</a:t>
            </a:r>
            <a:r>
              <a:rPr lang="en-US" sz="2000" dirty="0"/>
              <a:t>:</a:t>
            </a:r>
            <a:endParaRPr lang="ru-RU" sz="2000" dirty="0"/>
          </a:p>
          <a:p>
            <a:r>
              <a:rPr lang="ru-RU" sz="2000" dirty="0"/>
              <a:t>Метод для создания</a:t>
            </a:r>
            <a:r>
              <a:rPr lang="en-US" sz="2000" dirty="0"/>
              <a:t> </a:t>
            </a:r>
            <a:r>
              <a:rPr lang="ru-RU" sz="2000" dirty="0"/>
              <a:t>и возврата строки, необходимой для </a:t>
            </a:r>
            <a:r>
              <a:rPr lang="en-US" sz="2000" dirty="0"/>
              <a:t>Android SafetyNet Attestation [3]</a:t>
            </a:r>
            <a:endParaRPr lang="ru-RU" sz="2000" dirty="0"/>
          </a:p>
          <a:p>
            <a:r>
              <a:rPr lang="ru-RU" sz="2000" dirty="0"/>
              <a:t>Метод для создания и возврата пары </a:t>
            </a:r>
            <a:r>
              <a:rPr lang="en-US" sz="2000" dirty="0"/>
              <a:t>JWT </a:t>
            </a:r>
            <a:r>
              <a:rPr lang="ru-RU" sz="2000" dirty="0"/>
              <a:t>токенов</a:t>
            </a:r>
            <a:r>
              <a:rPr lang="en-US" sz="2000" dirty="0"/>
              <a:t> [7]</a:t>
            </a:r>
            <a:r>
              <a:rPr lang="ru-RU" sz="2000" dirty="0"/>
              <a:t>, после успешной проверки результатов аттестации</a:t>
            </a:r>
          </a:p>
          <a:p>
            <a:r>
              <a:rPr lang="ru-RU" sz="2000" dirty="0"/>
              <a:t>Метод для обновления пары </a:t>
            </a:r>
            <a:r>
              <a:rPr lang="en-US" sz="2000" dirty="0"/>
              <a:t>JWT </a:t>
            </a:r>
            <a:r>
              <a:rPr lang="ru-RU" sz="2000" dirty="0"/>
              <a:t>токенов, работающий при передаче корректного </a:t>
            </a:r>
            <a:r>
              <a:rPr lang="en-US" sz="2000" dirty="0"/>
              <a:t>refresh </a:t>
            </a:r>
            <a:r>
              <a:rPr lang="ru-RU" sz="2000" dirty="0"/>
              <a:t>токена</a:t>
            </a:r>
            <a:r>
              <a:rPr lang="en-US" sz="2000" dirty="0"/>
              <a:t>.</a:t>
            </a:r>
            <a:endParaRPr lang="ru-RU" sz="2000" dirty="0"/>
          </a:p>
          <a:p>
            <a:r>
              <a:rPr lang="ru-RU" sz="2000" dirty="0"/>
              <a:t>Метод для обращения к сервису </a:t>
            </a:r>
            <a:r>
              <a:rPr lang="en-US" sz="2000" dirty="0"/>
              <a:t>LaTeX </a:t>
            </a:r>
            <a:r>
              <a:rPr lang="ru-RU" sz="2000" dirty="0"/>
              <a:t>распознавания, работающий только при корректном </a:t>
            </a:r>
            <a:r>
              <a:rPr lang="en-US" sz="2000" dirty="0"/>
              <a:t>access </a:t>
            </a:r>
            <a:r>
              <a:rPr lang="ru-RU" sz="2000" dirty="0"/>
              <a:t>токене.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ru-RU" sz="2000" dirty="0"/>
              <a:t>2.     Регистрация домена и размещение серверной части на хостинге.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459ABE9-5F4A-420B-BEC5-3857C391E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14</a:t>
            </a:fld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B66BF4F4-00E8-4011-B2A5-7BA3362B2265}"/>
              </a:ext>
            </a:extLst>
          </p:cNvPr>
          <p:cNvSpPr txBox="1">
            <a:spLocks/>
          </p:cNvSpPr>
          <p:nvPr/>
        </p:nvSpPr>
        <p:spPr>
          <a:xfrm>
            <a:off x="920338" y="6310312"/>
            <a:ext cx="103513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AFFE57C-4DB5-4579-B23A-FCB5306FDAD5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Разработка серверной части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BFA56AE-C7C0-461E-B248-4F8432D48DA4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907B7FC6-E279-49D8-9C71-7DB022FC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9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DCC83DC9-028A-495E-8E5C-8828DC8EE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3825" y="2108410"/>
            <a:ext cx="2680019" cy="2641179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720B4EA-8C93-4896-B759-22780A93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15</a:t>
            </a:fld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49664227-BB23-4B9F-9B83-79DC58CA5CE4}"/>
              </a:ext>
            </a:extLst>
          </p:cNvPr>
          <p:cNvSpPr txBox="1">
            <a:spLocks/>
          </p:cNvSpPr>
          <p:nvPr/>
        </p:nvSpPr>
        <p:spPr>
          <a:xfrm>
            <a:off x="920338" y="6310312"/>
            <a:ext cx="103513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9743EF4-3B4C-411D-B856-74B7B962780F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Публикация приложения в </a:t>
            </a:r>
            <a:r>
              <a:rPr lang="en-US" sz="3200" b="1" dirty="0"/>
              <a:t>Google Play Store</a:t>
            </a:r>
            <a:endParaRPr lang="ru-RU" sz="3200" b="1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DD2EBA3-4DC2-454D-B894-2CBB1467CB65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08F0B04-921F-442C-B204-E141DF5B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7B19B4-C155-4B7F-950A-9521D347766A}"/>
              </a:ext>
            </a:extLst>
          </p:cNvPr>
          <p:cNvSpPr txBox="1"/>
          <p:nvPr/>
        </p:nvSpPr>
        <p:spPr>
          <a:xfrm>
            <a:off x="279070" y="1365662"/>
            <a:ext cx="850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Приложение было успешно протестировано и опубликовано в </a:t>
            </a:r>
            <a:r>
              <a:rPr lang="en-US" dirty="0"/>
              <a:t>Google Play Store: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8EDBCF-CF49-43B7-91F7-5933740CF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02" y="1862385"/>
            <a:ext cx="3986212" cy="39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5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3774F1-B654-4697-A67B-7D27040CC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16</a:t>
            </a:fld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003D8008-5E76-467C-B0BE-4DFBBBA8BB95}"/>
              </a:ext>
            </a:extLst>
          </p:cNvPr>
          <p:cNvSpPr txBox="1">
            <a:spLocks/>
          </p:cNvSpPr>
          <p:nvPr/>
        </p:nvSpPr>
        <p:spPr>
          <a:xfrm>
            <a:off x="920338" y="6310312"/>
            <a:ext cx="103513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4C5A730-896D-47D8-B5E3-1E7FE9BC5CDC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Демонстрация работы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BF428CA-348E-432E-A100-C9CC1C5DF99B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CDD94DA-5C50-4085-BB30-64D6C69F8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B077729-3091-4972-BFAA-E8D52B124EE5}"/>
              </a:ext>
            </a:extLst>
          </p:cNvPr>
          <p:cNvGrpSpPr/>
          <p:nvPr/>
        </p:nvGrpSpPr>
        <p:grpSpPr>
          <a:xfrm>
            <a:off x="2708524" y="1514341"/>
            <a:ext cx="6774953" cy="4444806"/>
            <a:chOff x="2648197" y="1514341"/>
            <a:chExt cx="6774953" cy="4444806"/>
          </a:xfrm>
        </p:grpSpPr>
        <p:pic>
          <p:nvPicPr>
            <p:cNvPr id="10" name="20-05-18-22-00-40">
              <a:hlinkClick r:id="" action="ppaction://media"/>
              <a:extLst>
                <a:ext uri="{FF2B5EF4-FFF2-40B4-BE49-F238E27FC236}">
                  <a16:creationId xmlns:a16="http://schemas.microsoft.com/office/drawing/2014/main" id="{9F111727-2EDC-4967-BF1B-7D4658B44067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2648197" y="1514341"/>
              <a:ext cx="2051607" cy="4444806"/>
            </a:xfrm>
            <a:prstGeom prst="rect">
              <a:avLst/>
            </a:prstGeom>
          </p:spPr>
        </p:pic>
        <p:pic>
          <p:nvPicPr>
            <p:cNvPr id="11" name="20-05-18-22-10-31">
              <a:hlinkClick r:id="" action="ppaction://media"/>
              <a:extLst>
                <a:ext uri="{FF2B5EF4-FFF2-40B4-BE49-F238E27FC236}">
                  <a16:creationId xmlns:a16="http://schemas.microsoft.com/office/drawing/2014/main" id="{7B14D8D1-9B1C-4152-B228-5BE18B909660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7371543" y="1514341"/>
              <a:ext cx="2051607" cy="4444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0797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81B5130-7A62-4091-B61D-B6B0C566C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122" y="1404373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1600" dirty="0"/>
              <a:t>Кнут Д. Э. Все про </a:t>
            </a:r>
            <a:r>
              <a:rPr lang="ru-RU" sz="1600" dirty="0" err="1"/>
              <a:t>TeX</a:t>
            </a:r>
            <a:r>
              <a:rPr lang="ru-RU" sz="1600" dirty="0"/>
              <a:t> = </a:t>
            </a:r>
            <a:r>
              <a:rPr lang="ru-RU" sz="1600" dirty="0" err="1"/>
              <a:t>The</a:t>
            </a:r>
            <a:r>
              <a:rPr lang="ru-RU" sz="1600" dirty="0"/>
              <a:t> </a:t>
            </a:r>
            <a:r>
              <a:rPr lang="ru-RU" sz="1600" dirty="0" err="1"/>
              <a:t>TeXbook</a:t>
            </a:r>
            <a:r>
              <a:rPr lang="ru-RU" sz="1600" dirty="0"/>
              <a:t> / Пер. с англ. М. В. Лисиной. — Протвино: АО </a:t>
            </a:r>
            <a:r>
              <a:rPr lang="ru-RU" sz="1600" dirty="0" err="1"/>
              <a:t>RDTeX</a:t>
            </a:r>
            <a:r>
              <a:rPr lang="ru-RU" sz="1600" dirty="0"/>
              <a:t>, 1993. — 592 с.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 err="1"/>
              <a:t>LaTeX</a:t>
            </a:r>
            <a:r>
              <a:rPr lang="ru-RU" sz="1600" dirty="0"/>
              <a:t> </a:t>
            </a:r>
            <a:r>
              <a:rPr lang="ru-RU" sz="1600" dirty="0" err="1"/>
              <a:t>format</a:t>
            </a:r>
            <a:r>
              <a:rPr lang="ru-RU" sz="1600" dirty="0"/>
              <a:t> [Электронный ресурс] // </a:t>
            </a:r>
            <a:r>
              <a:rPr lang="ru-RU" sz="1600" dirty="0" err="1"/>
              <a:t>Latex</a:t>
            </a:r>
            <a:r>
              <a:rPr lang="ru-RU" sz="1600" dirty="0"/>
              <a:t> </a:t>
            </a:r>
            <a:r>
              <a:rPr lang="ru-RU" sz="1600" dirty="0" err="1"/>
              <a:t>Project</a:t>
            </a:r>
            <a:r>
              <a:rPr lang="ru-RU" sz="1600" dirty="0"/>
              <a:t>: [сайт]. [2020]. URL: https://www.latex-project.org/about/ (режим доступа: свободный).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Android SafetyNet [</a:t>
            </a:r>
            <a:r>
              <a:rPr lang="ru-RU" sz="1600" dirty="0"/>
              <a:t>Электронный ресурс] // </a:t>
            </a:r>
            <a:r>
              <a:rPr lang="en-US" sz="1600" dirty="0"/>
              <a:t>SafetyNet Attestation API: [</a:t>
            </a:r>
            <a:r>
              <a:rPr lang="ru-RU" sz="1600" dirty="0"/>
              <a:t>сайт]. [2020]. </a:t>
            </a:r>
            <a:r>
              <a:rPr lang="en-US" sz="1600" dirty="0"/>
              <a:t>URL: https://developer.android.com/training/safetynet/attestation</a:t>
            </a:r>
            <a:r>
              <a:rPr lang="ru-RU" sz="1600" dirty="0"/>
              <a:t> (режим доступа: свободный).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Страница приложения </a:t>
            </a:r>
            <a:r>
              <a:rPr lang="en-US" sz="1600" dirty="0"/>
              <a:t>Text Fairy</a:t>
            </a:r>
            <a:r>
              <a:rPr lang="ru-RU" sz="1600" dirty="0"/>
              <a:t> в </a:t>
            </a:r>
            <a:r>
              <a:rPr lang="ru-RU" sz="1600" dirty="0" err="1"/>
              <a:t>Google</a:t>
            </a:r>
            <a:r>
              <a:rPr lang="ru-RU" sz="1600" dirty="0"/>
              <a:t> </a:t>
            </a:r>
            <a:r>
              <a:rPr lang="ru-RU" sz="1600" dirty="0" err="1"/>
              <a:t>Play</a:t>
            </a:r>
            <a:r>
              <a:rPr lang="ru-RU" sz="1600" dirty="0"/>
              <a:t> </a:t>
            </a:r>
            <a:r>
              <a:rPr lang="en-US" sz="1600" dirty="0"/>
              <a:t>Store</a:t>
            </a:r>
            <a:r>
              <a:rPr lang="ru-RU" sz="1600" dirty="0"/>
              <a:t>. [Электронный ресурс]// URL: </a:t>
            </a:r>
            <a:r>
              <a:rPr lang="en-US" sz="1600" dirty="0"/>
              <a:t>https://play.google.com/store/apps/details?id=com.renard.ocr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Страница приложения</a:t>
            </a:r>
            <a:r>
              <a:rPr lang="en-US" sz="1600" dirty="0"/>
              <a:t> LaTeX equation editor</a:t>
            </a:r>
            <a:r>
              <a:rPr lang="ru-RU" sz="1600" dirty="0"/>
              <a:t> в </a:t>
            </a:r>
            <a:r>
              <a:rPr lang="ru-RU" sz="1600" dirty="0" err="1"/>
              <a:t>Google</a:t>
            </a:r>
            <a:r>
              <a:rPr lang="ru-RU" sz="1600" dirty="0"/>
              <a:t> </a:t>
            </a:r>
            <a:r>
              <a:rPr lang="ru-RU" sz="1600" dirty="0" err="1"/>
              <a:t>Play</a:t>
            </a:r>
            <a:r>
              <a:rPr lang="ru-RU" sz="1600" dirty="0"/>
              <a:t> </a:t>
            </a:r>
            <a:r>
              <a:rPr lang="en-US" sz="1600" dirty="0"/>
              <a:t>Store</a:t>
            </a:r>
            <a:r>
              <a:rPr lang="ru-RU" sz="1600" dirty="0"/>
              <a:t>. [Электронный ресурс]// URL: </a:t>
            </a:r>
            <a:r>
              <a:rPr lang="en-US" sz="1600" dirty="0"/>
              <a:t>https://play.google.com/store/apps/details?id=net.blackenvelope.write.latex</a:t>
            </a:r>
            <a:endParaRPr lang="ru-RU" sz="1600" dirty="0"/>
          </a:p>
          <a:p>
            <a:pPr marL="514350" indent="-514350">
              <a:buFont typeface="+mj-lt"/>
              <a:buAutoNum type="arabicPeriod"/>
            </a:pPr>
            <a:r>
              <a:rPr lang="ru-RU" sz="1600" dirty="0"/>
              <a:t>Страница приложения </a:t>
            </a:r>
            <a:r>
              <a:rPr lang="en-US" sz="1600" dirty="0" err="1"/>
              <a:t>Detexify</a:t>
            </a:r>
            <a:r>
              <a:rPr lang="en-US" sz="1600" dirty="0"/>
              <a:t> </a:t>
            </a:r>
            <a:r>
              <a:rPr lang="ru-RU" sz="1600" dirty="0"/>
              <a:t>в </a:t>
            </a:r>
            <a:r>
              <a:rPr lang="ru-RU" sz="1600" dirty="0" err="1"/>
              <a:t>Google</a:t>
            </a:r>
            <a:r>
              <a:rPr lang="ru-RU" sz="1600" dirty="0"/>
              <a:t> </a:t>
            </a:r>
            <a:r>
              <a:rPr lang="ru-RU" sz="1600" dirty="0" err="1"/>
              <a:t>Play</a:t>
            </a:r>
            <a:r>
              <a:rPr lang="ru-RU" sz="1600" dirty="0"/>
              <a:t> </a:t>
            </a:r>
            <a:r>
              <a:rPr lang="en-US" sz="1600" dirty="0"/>
              <a:t>Store</a:t>
            </a:r>
            <a:r>
              <a:rPr lang="ru-RU" sz="1600" dirty="0"/>
              <a:t>. [Электронный ресурс]// URL: </a:t>
            </a:r>
            <a:r>
              <a:rPr lang="en-US" sz="1600" dirty="0"/>
              <a:t>https://play.google.com/store/apps/details?id=website.marty.detexify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JWT introduction [</a:t>
            </a:r>
            <a:r>
              <a:rPr lang="ru-RU" sz="1600" dirty="0"/>
              <a:t>Электронный ресурс] // </a:t>
            </a:r>
            <a:r>
              <a:rPr lang="en-US" sz="1600" dirty="0"/>
              <a:t>Introduction to JSON Web Token: [</a:t>
            </a:r>
            <a:r>
              <a:rPr lang="ru-RU" sz="1600" dirty="0"/>
              <a:t>сайт]. [2020]. </a:t>
            </a:r>
            <a:r>
              <a:rPr lang="en-US" sz="1600" dirty="0"/>
              <a:t>URL: https://jwt.io/introduction/</a:t>
            </a:r>
            <a:endParaRPr lang="ru-RU" sz="1600" dirty="0"/>
          </a:p>
          <a:p>
            <a:pPr marL="514350" indent="-514350">
              <a:buFont typeface="+mj-lt"/>
              <a:buAutoNum type="arabicPeriod"/>
            </a:pPr>
            <a:r>
              <a:rPr lang="ru-RU" sz="1600" dirty="0" err="1"/>
              <a:t>Mathpix</a:t>
            </a:r>
            <a:r>
              <a:rPr lang="ru-RU" sz="1600" dirty="0"/>
              <a:t> API [Электронный ресурс] // </a:t>
            </a:r>
            <a:r>
              <a:rPr lang="ru-RU" sz="1600" dirty="0" err="1"/>
              <a:t>Mathpix</a:t>
            </a:r>
            <a:r>
              <a:rPr lang="ru-RU" sz="1600" dirty="0"/>
              <a:t> API v3 </a:t>
            </a:r>
            <a:r>
              <a:rPr lang="ru-RU" sz="1600" dirty="0" err="1"/>
              <a:t>reference</a:t>
            </a:r>
            <a:r>
              <a:rPr lang="ru-RU" sz="1600" dirty="0"/>
              <a:t>: [сайт]. [2020]. URL: https://docs.mathpix.com/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1600" dirty="0" err="1"/>
              <a:t>Firebase</a:t>
            </a:r>
            <a:r>
              <a:rPr lang="ru-RU" sz="1600" dirty="0"/>
              <a:t> ML </a:t>
            </a:r>
            <a:r>
              <a:rPr lang="ru-RU" sz="1600" dirty="0" err="1"/>
              <a:t>Kit</a:t>
            </a:r>
            <a:r>
              <a:rPr lang="ru-RU" sz="1600" dirty="0"/>
              <a:t> [Электронный ресурс] //</a:t>
            </a:r>
            <a:r>
              <a:rPr lang="ru-RU" sz="1600" dirty="0" err="1"/>
              <a:t>Firebase</a:t>
            </a:r>
            <a:r>
              <a:rPr lang="ru-RU" sz="1600" dirty="0"/>
              <a:t> </a:t>
            </a:r>
            <a:r>
              <a:rPr lang="ru-RU" sz="1600" dirty="0" err="1"/>
              <a:t>documentation</a:t>
            </a:r>
            <a:r>
              <a:rPr lang="ru-RU" sz="1600" dirty="0"/>
              <a:t>: [сайт]. [2020]. URL: https://firebase.google.com/docs/ml-kit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F7EA65-3FB7-487F-8EC2-D87AC184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17</a:t>
            </a:fld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20248282-7D03-445C-953A-6FB871EA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338" y="6310312"/>
            <a:ext cx="10351324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28FA8E-3D07-4380-B385-74F33EB50DD5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Список использованных источников</a:t>
            </a:r>
            <a:endParaRPr lang="ru-RU" b="1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EA4C84F-DFBD-47E3-B9D4-25BEB9D9CCC9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709E15C-99F8-4FA4-A026-5FBBE59B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81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EF2D412-BCDF-4994-8FCB-DA181CC5F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ru-RU" dirty="0"/>
              <a:t>Спасибо за внимание!</a:t>
            </a:r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1600" dirty="0"/>
              <a:t>Кирюхин Андрей Алексеевич,</a:t>
            </a:r>
          </a:p>
          <a:p>
            <a:pPr marL="0" indent="0" algn="ctr">
              <a:buNone/>
            </a:pPr>
            <a:r>
              <a:rPr lang="en-US" sz="1600" dirty="0"/>
              <a:t>aakiryukhin_1@edu.hse.ru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r>
              <a:rPr lang="ru-RU" sz="1600" dirty="0"/>
              <a:t>Москва, 2020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0BC97C-17B5-4699-95FB-E8B552DF1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144C94B-83CC-4AD5-9009-D6FC4F99613D}" type="slidenum">
              <a:rPr lang="ru-RU" smtClean="0"/>
              <a:t>18</a:t>
            </a:fld>
            <a:endParaRPr lang="ru-RU"/>
          </a:p>
        </p:txBody>
      </p:sp>
      <p:pic>
        <p:nvPicPr>
          <p:cNvPr id="8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8A47B2D-B805-4DA0-85D6-CCCB7A5E7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54" y="316401"/>
            <a:ext cx="1171092" cy="150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6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4B76F9A-9846-4E67-B885-4A6611C55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LaTeX [</a:t>
            </a:r>
            <a:r>
              <a:rPr lang="ru-RU" sz="2000" dirty="0"/>
              <a:t>2</a:t>
            </a:r>
            <a:r>
              <a:rPr lang="en-US" sz="2000" dirty="0"/>
              <a:t>] – </a:t>
            </a:r>
            <a:r>
              <a:rPr lang="ru-RU" sz="2000" dirty="0"/>
              <a:t>набор расширений для системы компьютерной вёрстки </a:t>
            </a:r>
            <a:r>
              <a:rPr lang="en-US" sz="2000" dirty="0" err="1"/>
              <a:t>TeX</a:t>
            </a:r>
            <a:r>
              <a:rPr lang="ru-RU" sz="2000" dirty="0"/>
              <a:t> </a:t>
            </a:r>
            <a:r>
              <a:rPr lang="en-US" sz="2000" dirty="0"/>
              <a:t>[</a:t>
            </a:r>
            <a:r>
              <a:rPr lang="ru-RU" sz="2000" dirty="0"/>
              <a:t>1</a:t>
            </a:r>
            <a:r>
              <a:rPr lang="en-US" sz="2000" dirty="0"/>
              <a:t>].</a:t>
            </a:r>
            <a:r>
              <a:rPr lang="ru-RU" sz="2000" dirty="0"/>
              <a:t> Хорошо подходит для набора математических формул.</a:t>
            </a:r>
          </a:p>
          <a:p>
            <a:endParaRPr lang="ru-RU" sz="2000" dirty="0"/>
          </a:p>
          <a:p>
            <a:r>
              <a:rPr lang="en-US" sz="2000" dirty="0"/>
              <a:t>OCR – Optical Character Recognition</a:t>
            </a:r>
            <a:r>
              <a:rPr lang="ru-RU" sz="2000" dirty="0"/>
              <a:t> (рус. Оптическое распознавание символов)</a:t>
            </a:r>
            <a:r>
              <a:rPr lang="en-US" sz="2000" dirty="0"/>
              <a:t> – </a:t>
            </a:r>
            <a:r>
              <a:rPr lang="ru-RU" sz="2000" dirty="0"/>
              <a:t>перевод изображений рукописного, машинописного или печатного текста в текстовые данные, с которыми можем работать компьютер. </a:t>
            </a:r>
          </a:p>
          <a:p>
            <a:endParaRPr lang="ru-RU" sz="2000" dirty="0"/>
          </a:p>
          <a:p>
            <a:r>
              <a:rPr lang="en-US" sz="2000" dirty="0"/>
              <a:t>SafetyNet </a:t>
            </a:r>
            <a:r>
              <a:rPr lang="ru-RU" sz="2000" dirty="0"/>
              <a:t>аттестация устройства </a:t>
            </a:r>
            <a:r>
              <a:rPr lang="en-US" sz="2000" dirty="0"/>
              <a:t>[3]</a:t>
            </a:r>
            <a:r>
              <a:rPr lang="ru-RU" sz="2000" dirty="0"/>
              <a:t> – процесс проверки </a:t>
            </a:r>
            <a:r>
              <a:rPr lang="en-US" sz="2000" dirty="0"/>
              <a:t>Android </a:t>
            </a:r>
            <a:r>
              <a:rPr lang="ru-RU" sz="2000" dirty="0"/>
              <a:t>устройства</a:t>
            </a:r>
            <a:r>
              <a:rPr lang="en-US" sz="2000" dirty="0"/>
              <a:t> </a:t>
            </a:r>
            <a:r>
              <a:rPr lang="ru-RU" sz="2000" dirty="0"/>
              <a:t>на наличие критических изменений в устройстве, которые могут быть использованы для обхода ограничений, установленных разработчиками приложений.</a:t>
            </a:r>
          </a:p>
          <a:p>
            <a:endParaRPr lang="ru-RU" sz="2000" dirty="0"/>
          </a:p>
          <a:p>
            <a:r>
              <a:rPr lang="ru-RU" sz="2000" dirty="0"/>
              <a:t>Токен – средство авторизации для каждого запроса от клиента к серверу.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61876C-F6BE-41ED-8125-CB74D971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2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8005D5C-56B5-44E8-BF34-074775300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88" y="355599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Основные понятия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99D05A8-A5A1-42F2-8021-BFB447BE2AC4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ижний колонтитул 3">
            <a:extLst>
              <a:ext uri="{FF2B5EF4-FFF2-40B4-BE49-F238E27FC236}">
                <a16:creationId xmlns:a16="http://schemas.microsoft.com/office/drawing/2014/main" id="{500C35A6-ADE6-4143-A46A-50DD3CC59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338" y="6310312"/>
            <a:ext cx="10351324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D7BA862-1A6A-4E9D-A137-47541349F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7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6D6A6-EBB2-4385-A926-4027DF9B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88" y="355599"/>
            <a:ext cx="10515600" cy="650875"/>
          </a:xfrm>
        </p:spPr>
        <p:txBody>
          <a:bodyPr/>
          <a:lstStyle/>
          <a:p>
            <a:r>
              <a:rPr lang="ru-RU" sz="3200" b="1" dirty="0"/>
              <a:t>Анализ существующих решений</a:t>
            </a:r>
            <a:endParaRPr lang="ru-RU" b="1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CBF0B6-8D20-4E22-800D-6862F1528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338" y="6310312"/>
            <a:ext cx="10351324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D5FF9C-2B9D-4366-86B9-0E1558E6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3</a:t>
            </a:fld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B28E336-4DA7-4D0C-9A6F-A34CB1585A79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31B0B-703B-4822-8E84-EB5C87801AE7}"/>
              </a:ext>
            </a:extLst>
          </p:cNvPr>
          <p:cNvSpPr txBox="1"/>
          <p:nvPr/>
        </p:nvSpPr>
        <p:spPr>
          <a:xfrm>
            <a:off x="624540" y="1482903"/>
            <a:ext cx="1091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</a:t>
            </a:r>
            <a:r>
              <a:rPr lang="en-US" dirty="0"/>
              <a:t>Text Fairy (OCR Text Scanner)</a:t>
            </a:r>
            <a:r>
              <a:rPr lang="ru-RU" dirty="0"/>
              <a:t> </a:t>
            </a:r>
            <a:r>
              <a:rPr lang="en-US" dirty="0"/>
              <a:t>[</a:t>
            </a:r>
            <a:r>
              <a:rPr lang="ru-RU" dirty="0"/>
              <a:t>4</a:t>
            </a:r>
            <a:r>
              <a:rPr lang="en-US" dirty="0"/>
              <a:t>]</a:t>
            </a:r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092527D-CCBD-45A5-B68A-48EF585D2C57}"/>
              </a:ext>
            </a:extLst>
          </p:cNvPr>
          <p:cNvGrpSpPr/>
          <p:nvPr/>
        </p:nvGrpSpPr>
        <p:grpSpPr>
          <a:xfrm>
            <a:off x="1868767" y="2367704"/>
            <a:ext cx="8454466" cy="3712281"/>
            <a:chOff x="1761190" y="2367704"/>
            <a:chExt cx="8454466" cy="3712281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56A2CD4C-4BE3-42EF-82E1-C4693C20E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1190" y="2367706"/>
              <a:ext cx="1712632" cy="3712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74C5F9CF-2238-4B8D-BFDC-AC8C910BF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2107" y="2367706"/>
              <a:ext cx="1712632" cy="3712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18B85DD0-9313-4086-BD64-10C24716C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3023" y="2367704"/>
              <a:ext cx="1712633" cy="3712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2" name="Picture 14" descr="Приложения в Google Play – Text Fairy (OCR Text Scanner)">
            <a:extLst>
              <a:ext uri="{FF2B5EF4-FFF2-40B4-BE49-F238E27FC236}">
                <a16:creationId xmlns:a16="http://schemas.microsoft.com/office/drawing/2014/main" id="{9BEF4C3C-AC2E-475E-AA8F-399E161E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5" y="1401617"/>
            <a:ext cx="531905" cy="53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1FB835B-44CF-464A-9B78-2894CCCA2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6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6D6A6-EBB2-4385-A926-4027DF9B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88" y="355599"/>
            <a:ext cx="10515600" cy="650875"/>
          </a:xfrm>
        </p:spPr>
        <p:txBody>
          <a:bodyPr/>
          <a:lstStyle/>
          <a:p>
            <a:r>
              <a:rPr lang="ru-RU" sz="3200" b="1" dirty="0"/>
              <a:t>Анализ существующих решений</a:t>
            </a:r>
            <a:endParaRPr lang="ru-RU" b="1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CBF0B6-8D20-4E22-800D-6862F1528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0312"/>
            <a:ext cx="10515600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D5FF9C-2B9D-4366-86B9-0E1558E6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4</a:t>
            </a:fld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B28E336-4DA7-4D0C-9A6F-A34CB1585A79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31B0B-703B-4822-8E84-EB5C87801AE7}"/>
              </a:ext>
            </a:extLst>
          </p:cNvPr>
          <p:cNvSpPr txBox="1"/>
          <p:nvPr/>
        </p:nvSpPr>
        <p:spPr>
          <a:xfrm>
            <a:off x="624540" y="1482903"/>
            <a:ext cx="1091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ru-RU" dirty="0"/>
              <a:t>.</a:t>
            </a:r>
            <a:r>
              <a:rPr lang="en-US" dirty="0"/>
              <a:t> LaTeX equation editor: Unicode Math Symbols [</a:t>
            </a:r>
            <a:r>
              <a:rPr lang="ru-RU" dirty="0"/>
              <a:t>5</a:t>
            </a:r>
            <a:r>
              <a:rPr lang="en-US" dirty="0"/>
              <a:t>]</a:t>
            </a:r>
          </a:p>
        </p:txBody>
      </p:sp>
      <p:pic>
        <p:nvPicPr>
          <p:cNvPr id="4100" name="Picture 4" descr="Приложения в Google Play – LaTeX equation editor: Unicode Math Symbols">
            <a:extLst>
              <a:ext uri="{FF2B5EF4-FFF2-40B4-BE49-F238E27FC236}">
                <a16:creationId xmlns:a16="http://schemas.microsoft.com/office/drawing/2014/main" id="{36B8A20A-6584-45DD-B13F-DB242516E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5" y="1401616"/>
            <a:ext cx="531905" cy="53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F7543A6-E98E-4CCA-AE6A-696768A471AE}"/>
              </a:ext>
            </a:extLst>
          </p:cNvPr>
          <p:cNvGrpSpPr/>
          <p:nvPr/>
        </p:nvGrpSpPr>
        <p:grpSpPr>
          <a:xfrm>
            <a:off x="3848730" y="2171962"/>
            <a:ext cx="4494541" cy="3780849"/>
            <a:chOff x="3445453" y="2171962"/>
            <a:chExt cx="4494541" cy="3780849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CCDCBE98-0F3A-4E4A-8427-FD56CBFF8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5453" y="2171962"/>
              <a:ext cx="1862418" cy="378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E6760CE1-D1BE-4AE2-B57C-D4F80E55C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077" y="2171962"/>
              <a:ext cx="1858917" cy="3780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4F55B62-A4E4-4419-B409-FB765670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4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86D6A6-EBB2-4385-A926-4027DF9B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88" y="355599"/>
            <a:ext cx="10515600" cy="650875"/>
          </a:xfrm>
        </p:spPr>
        <p:txBody>
          <a:bodyPr/>
          <a:lstStyle/>
          <a:p>
            <a:r>
              <a:rPr lang="ru-RU" sz="3200" b="1" dirty="0"/>
              <a:t>Анализ существующих решений</a:t>
            </a:r>
            <a:endParaRPr lang="ru-RU" b="1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CBF0B6-8D20-4E22-800D-6862F1528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338" y="6310312"/>
            <a:ext cx="10351324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9D5FF9C-2B9D-4366-86B9-0E1558E6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5</a:t>
            </a:fld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B28E336-4DA7-4D0C-9A6F-A34CB1585A79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31B0B-703B-4822-8E84-EB5C87801AE7}"/>
              </a:ext>
            </a:extLst>
          </p:cNvPr>
          <p:cNvSpPr txBox="1"/>
          <p:nvPr/>
        </p:nvSpPr>
        <p:spPr>
          <a:xfrm>
            <a:off x="920338" y="1518903"/>
            <a:ext cx="1091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en-US" dirty="0" err="1"/>
              <a:t>Detexify</a:t>
            </a:r>
            <a:r>
              <a:rPr lang="en-US" dirty="0"/>
              <a:t> [</a:t>
            </a:r>
            <a:r>
              <a:rPr lang="ru-RU" dirty="0"/>
              <a:t>6</a:t>
            </a:r>
            <a:r>
              <a:rPr lang="en-US" dirty="0"/>
              <a:t>]</a:t>
            </a:r>
          </a:p>
        </p:txBody>
      </p:sp>
      <p:pic>
        <p:nvPicPr>
          <p:cNvPr id="5122" name="Picture 2" descr="Приложения в Google Play – Detexify">
            <a:extLst>
              <a:ext uri="{FF2B5EF4-FFF2-40B4-BE49-F238E27FC236}">
                <a16:creationId xmlns:a16="http://schemas.microsoft.com/office/drawing/2014/main" id="{BFBE1FC8-B5E1-4115-BF77-C34AB5FBA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" y="1270275"/>
            <a:ext cx="866588" cy="86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C0FEC22-DC1B-40B0-BEF8-8CC39182572C}"/>
              </a:ext>
            </a:extLst>
          </p:cNvPr>
          <p:cNvGrpSpPr/>
          <p:nvPr/>
        </p:nvGrpSpPr>
        <p:grpSpPr>
          <a:xfrm>
            <a:off x="4075565" y="2136863"/>
            <a:ext cx="4040870" cy="3815948"/>
            <a:chOff x="3678129" y="2136863"/>
            <a:chExt cx="4040870" cy="3815948"/>
          </a:xfrm>
        </p:grpSpPr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43DEC2A8-BC28-474D-894F-C799E33B5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129" y="2136863"/>
              <a:ext cx="1760459" cy="3815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31AA7561-2FE8-4716-9F45-CA8C0D9DB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540" y="2136863"/>
              <a:ext cx="1760459" cy="3815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25E9011-4DBB-4DF6-AD41-5D36C77BF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17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9AA8559-3D0A-4B74-886E-9AFBBBB9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350"/>
            <a:ext cx="10515600" cy="453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/>
              <a:t>Цель работы</a:t>
            </a:r>
            <a:endParaRPr lang="en-US" sz="2000" b="1" dirty="0"/>
          </a:p>
          <a:p>
            <a:pPr marL="0" indent="0">
              <a:buNone/>
            </a:pPr>
            <a:r>
              <a:rPr lang="ru-RU" sz="2000" dirty="0"/>
              <a:t>Разработать приложение под операционную систему </a:t>
            </a:r>
            <a:r>
              <a:rPr lang="en-US" sz="2000" dirty="0"/>
              <a:t>Android</a:t>
            </a:r>
            <a:r>
              <a:rPr lang="ru-RU" sz="2000" dirty="0"/>
              <a:t>, которое позволяет получить из изображений текст и математические формулы в удобном для редактирования электронном формате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b="1" dirty="0"/>
              <a:t>Задачи работы</a:t>
            </a:r>
            <a:r>
              <a:rPr lang="en-US" sz="2000" b="1" dirty="0"/>
              <a:t>: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Выбор технологий для разработки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Выбор инструментов для анализа изображений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Разработка архитектуры приложения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Разработка мобильного приложения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Разработка серверной части для работы с распознаванием </a:t>
            </a:r>
            <a:r>
              <a:rPr lang="en-US" sz="2000" dirty="0"/>
              <a:t>LaTeX</a:t>
            </a:r>
            <a:r>
              <a:rPr lang="ru-RU" sz="2000" dirty="0"/>
              <a:t> на изображениях</a:t>
            </a:r>
          </a:p>
          <a:p>
            <a:pPr marL="457200" indent="-457200">
              <a:buFont typeface="+mj-lt"/>
              <a:buAutoNum type="arabicParenR"/>
            </a:pPr>
            <a:r>
              <a:rPr lang="ru-RU" sz="2000" dirty="0"/>
              <a:t>Публикация мобильного приложения в </a:t>
            </a:r>
            <a:r>
              <a:rPr lang="en-US" sz="2000" dirty="0"/>
              <a:t>Google Play Store</a:t>
            </a:r>
            <a:endParaRPr lang="ru-RU" sz="2000" dirty="0"/>
          </a:p>
          <a:p>
            <a:pPr marL="457200" indent="-457200">
              <a:buFont typeface="+mj-lt"/>
              <a:buAutoNum type="arabicParenR"/>
            </a:pPr>
            <a:endParaRPr lang="ru-RU" sz="200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24151D-FD6F-4DA8-9F3A-3FB3F3C9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6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B1B393A-1348-47D1-84BA-7BE37BEB21D5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Цель и задачи работы</a:t>
            </a:r>
            <a:endParaRPr lang="ru-RU" b="1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B7356D4-16A4-4F3B-A6BE-2BC797ED588B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ижний колонтитул 3">
            <a:extLst>
              <a:ext uri="{FF2B5EF4-FFF2-40B4-BE49-F238E27FC236}">
                <a16:creationId xmlns:a16="http://schemas.microsoft.com/office/drawing/2014/main" id="{821B28F2-B058-4487-929C-EF70866DF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338" y="6310312"/>
            <a:ext cx="10351324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82F76160-E3D3-4A30-88DA-14DD5E47F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1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9817453-29EC-47DB-B409-DC5DBBD81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76" y="13794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Мобильное приложение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Серверная часть</a:t>
            </a:r>
            <a:r>
              <a:rPr lang="en-US" dirty="0"/>
              <a:t>: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3765D9-878B-4212-8F6E-613EE702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7</a:t>
            </a:fld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03BB3660-28E4-47AF-8DD7-A71E3D78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338" y="6310312"/>
            <a:ext cx="10351324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3485CB1C-C77B-4517-84B0-E3DB94267146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Выбор технологий</a:t>
            </a:r>
            <a:endParaRPr lang="ru-RU" b="1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845D1A6-55A2-4801-B091-08B3302507E2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24E25CC-9F42-4026-9A97-E7D95906D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  <p:pic>
        <p:nvPicPr>
          <p:cNvPr id="7170" name="Picture 2" descr="Xamarin — Википедия">
            <a:extLst>
              <a:ext uri="{FF2B5EF4-FFF2-40B4-BE49-F238E27FC236}">
                <a16:creationId xmlns:a16="http://schemas.microsoft.com/office/drawing/2014/main" id="{9C28DEFA-2C43-4A00-B663-FC7988202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06" y="1924304"/>
            <a:ext cx="3023260" cy="12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488C420-BF3B-499B-BF30-E0C6408B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87799"/>
            <a:ext cx="1537051" cy="15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ython — Википедия">
            <a:extLst>
              <a:ext uri="{FF2B5EF4-FFF2-40B4-BE49-F238E27FC236}">
                <a16:creationId xmlns:a16="http://schemas.microsoft.com/office/drawing/2014/main" id="{F0937F58-F485-4E4E-98FF-29F3B1A76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06" y="3772988"/>
            <a:ext cx="1452155" cy="145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lask (веб-фреймворк) — Википедия">
            <a:extLst>
              <a:ext uri="{FF2B5EF4-FFF2-40B4-BE49-F238E27FC236}">
                <a16:creationId xmlns:a16="http://schemas.microsoft.com/office/drawing/2014/main" id="{F5D3B989-968F-41A8-9E6A-B3BD6DD69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80057"/>
            <a:ext cx="3153888" cy="123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нак ''плюс'' 9">
            <a:extLst>
              <a:ext uri="{FF2B5EF4-FFF2-40B4-BE49-F238E27FC236}">
                <a16:creationId xmlns:a16="http://schemas.microsoft.com/office/drawing/2014/main" id="{D1FFCFE0-E07B-4190-9794-200555151A2D}"/>
              </a:ext>
            </a:extLst>
          </p:cNvPr>
          <p:cNvSpPr/>
          <p:nvPr/>
        </p:nvSpPr>
        <p:spPr>
          <a:xfrm>
            <a:off x="5038610" y="4099087"/>
            <a:ext cx="799956" cy="799956"/>
          </a:xfrm>
          <a:prstGeom prst="mathPlus">
            <a:avLst>
              <a:gd name="adj1" fmla="val 1461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180" name="Picture 12" descr="Visual Studio IDE, редактор кода, Azure DevOps и App Center ...">
            <a:extLst>
              <a:ext uri="{FF2B5EF4-FFF2-40B4-BE49-F238E27FC236}">
                <a16:creationId xmlns:a16="http://schemas.microsoft.com/office/drawing/2014/main" id="{A29AC4F0-1AE5-4C25-9BA6-B67EF8D1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364" y="1975157"/>
            <a:ext cx="1181224" cy="116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5B3FEC-AC1B-46EA-8E36-0F6E2391195F}"/>
              </a:ext>
            </a:extLst>
          </p:cNvPr>
          <p:cNvSpPr txBox="1"/>
          <p:nvPr/>
        </p:nvSpPr>
        <p:spPr>
          <a:xfrm>
            <a:off x="9172781" y="1458004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Среды разработки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7182" name="Picture 14" descr="Visual Studio Code — Википедия">
            <a:extLst>
              <a:ext uri="{FF2B5EF4-FFF2-40B4-BE49-F238E27FC236}">
                <a16:creationId xmlns:a16="http://schemas.microsoft.com/office/drawing/2014/main" id="{5CC81F49-A1EB-47E9-9B50-DA5545E2D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364" y="3849748"/>
            <a:ext cx="1181224" cy="118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21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8E23244-4A04-4A00-BAD4-2363AAEF0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8861" y="1883056"/>
            <a:ext cx="9006443" cy="2032230"/>
          </a:xfrm>
        </p:spPr>
        <p:txBody>
          <a:bodyPr>
            <a:normAutofit/>
          </a:bodyPr>
          <a:lstStyle/>
          <a:p>
            <a:r>
              <a:rPr lang="ru-RU" sz="2400" dirty="0"/>
              <a:t>Использование вычислительных мощностей на стороне клиента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 Использование облачных сервисов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3EC8A2-E0FF-4DFA-808C-1BE79098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8</a:t>
            </a:fld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0CC7716D-2026-4921-9B72-DC22F8AA2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338" y="6310312"/>
            <a:ext cx="10351324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26A6E6C-07AE-4FE0-A2DD-E80575C3E067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Выбор инструментов для анализа изображений</a:t>
            </a:r>
            <a:endParaRPr lang="ru-RU" b="1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6DB86D7-A3B2-410A-8578-2CF8F5FEA454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8A7CE7A-FE4A-4826-82A7-7F9C4824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  <p:sp>
        <p:nvSpPr>
          <p:cNvPr id="10" name="Знак умножения 9">
            <a:extLst>
              <a:ext uri="{FF2B5EF4-FFF2-40B4-BE49-F238E27FC236}">
                <a16:creationId xmlns:a16="http://schemas.microsoft.com/office/drawing/2014/main" id="{D2D2FCC3-2680-4ED4-A9A2-B5C05839B020}"/>
              </a:ext>
            </a:extLst>
          </p:cNvPr>
          <p:cNvSpPr/>
          <p:nvPr/>
        </p:nvSpPr>
        <p:spPr>
          <a:xfrm>
            <a:off x="419101" y="1667996"/>
            <a:ext cx="950026" cy="950026"/>
          </a:xfrm>
          <a:prstGeom prst="mathMultiply">
            <a:avLst>
              <a:gd name="adj1" fmla="val 914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 descr="Галочка">
            <a:extLst>
              <a:ext uri="{FF2B5EF4-FFF2-40B4-BE49-F238E27FC236}">
                <a16:creationId xmlns:a16="http://schemas.microsoft.com/office/drawing/2014/main" id="{59D3DB81-A467-401E-91CC-37138CE66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914" y="3122842"/>
            <a:ext cx="914400" cy="9144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C124E00-A488-49D2-A800-098A6C515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861" y="4478014"/>
            <a:ext cx="2640802" cy="7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2F8F165-34ED-4510-9BED-360A50279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588" y="4526077"/>
            <a:ext cx="22383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7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1800922-DA73-4D3F-986D-19D5B0E6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4C94B-83CC-4AD5-9009-D6FC4F99613D}" type="slidenum">
              <a:rPr lang="ru-RU" smtClean="0"/>
              <a:t>9</a:t>
            </a:fld>
            <a:endParaRPr lang="ru-RU"/>
          </a:p>
        </p:txBody>
      </p:sp>
      <p:sp>
        <p:nvSpPr>
          <p:cNvPr id="6" name="Нижний колонтитул 3">
            <a:extLst>
              <a:ext uri="{FF2B5EF4-FFF2-40B4-BE49-F238E27FC236}">
                <a16:creationId xmlns:a16="http://schemas.microsoft.com/office/drawing/2014/main" id="{FEDDE391-EEA0-47D0-AEF5-9879D75B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0338" y="6310312"/>
            <a:ext cx="10351324" cy="365125"/>
          </a:xfrm>
        </p:spPr>
        <p:txBody>
          <a:bodyPr/>
          <a:lstStyle/>
          <a:p>
            <a:r>
              <a:rPr lang="ru-RU" dirty="0"/>
              <a:t>Кирюхин А. А., БПИ191, Мобильное приложение для распознавания текста и формул на изображениях и конвертация в удобный для работы формат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F0F1B51-93A0-4CB2-A793-3598DF55980F}"/>
              </a:ext>
            </a:extLst>
          </p:cNvPr>
          <p:cNvSpPr txBox="1">
            <a:spLocks/>
          </p:cNvSpPr>
          <p:nvPr/>
        </p:nvSpPr>
        <p:spPr>
          <a:xfrm>
            <a:off x="180788" y="355599"/>
            <a:ext cx="10515600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/>
              <a:t>Разработка архитектуры приложения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7B9FF56-28F5-4589-B01D-70570AC8FED3}"/>
              </a:ext>
            </a:extLst>
          </p:cNvPr>
          <p:cNvSpPr/>
          <p:nvPr/>
        </p:nvSpPr>
        <p:spPr>
          <a:xfrm>
            <a:off x="0" y="1127176"/>
            <a:ext cx="11063844" cy="360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0E7A6574-E7EE-48B8-8CA8-AA6B779FB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76" y="309049"/>
            <a:ext cx="746237" cy="961700"/>
          </a:xfrm>
          <a:prstGeom prst="rect">
            <a:avLst/>
          </a:prstGeom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3FDF76D8-39D0-47F3-9165-2971607CD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2" y="2269118"/>
            <a:ext cx="19716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What is Firebase? The complete story, abridged. - Firebase ...">
            <a:extLst>
              <a:ext uri="{FF2B5EF4-FFF2-40B4-BE49-F238E27FC236}">
                <a16:creationId xmlns:a16="http://schemas.microsoft.com/office/drawing/2014/main" id="{D0E88CC7-3BD3-4A3A-853C-0BAAC090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320" y="2962028"/>
            <a:ext cx="933944" cy="93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Text Recognition From Image Using Firebase ML Kit — iOS ...">
            <a:extLst>
              <a:ext uri="{FF2B5EF4-FFF2-40B4-BE49-F238E27FC236}">
                <a16:creationId xmlns:a16="http://schemas.microsoft.com/office/drawing/2014/main" id="{050B3837-6C44-4967-942A-95A1F74C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35" y="3042559"/>
            <a:ext cx="1311508" cy="7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RESTful API with Python and Flask - Hasitha Chandula - Medium">
            <a:extLst>
              <a:ext uri="{FF2B5EF4-FFF2-40B4-BE49-F238E27FC236}">
                <a16:creationId xmlns:a16="http://schemas.microsoft.com/office/drawing/2014/main" id="{689E225F-1F36-4E69-8B38-5AEF73FB2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410" y="2959464"/>
            <a:ext cx="1971675" cy="12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6EE03A4-DA32-452E-845C-F4567F9010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2036" y="3238251"/>
            <a:ext cx="1261829" cy="365125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7D4EB7F-DDB4-4EDB-932E-ADCDE47F8930}"/>
              </a:ext>
            </a:extLst>
          </p:cNvPr>
          <p:cNvCxnSpPr>
            <a:cxnSpLocks/>
            <a:stCxn id="6" idx="0"/>
            <a:endCxn id="28" idx="2"/>
          </p:cNvCxnSpPr>
          <p:nvPr/>
        </p:nvCxnSpPr>
        <p:spPr>
          <a:xfrm flipH="1" flipV="1">
            <a:off x="6095999" y="5079821"/>
            <a:ext cx="1" cy="12304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BEA7412-A7A2-41E9-91AE-3AAB28CD5A46}"/>
              </a:ext>
            </a:extLst>
          </p:cNvPr>
          <p:cNvCxnSpPr>
            <a:cxnSpLocks/>
            <a:stCxn id="11272" idx="0"/>
          </p:cNvCxnSpPr>
          <p:nvPr/>
        </p:nvCxnSpPr>
        <p:spPr>
          <a:xfrm flipV="1">
            <a:off x="6096000" y="1163176"/>
            <a:ext cx="0" cy="110594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53731D-A7F3-486B-BD14-BD9F26576D07}"/>
              </a:ext>
            </a:extLst>
          </p:cNvPr>
          <p:cNvSpPr txBox="1"/>
          <p:nvPr/>
        </p:nvSpPr>
        <p:spPr>
          <a:xfrm>
            <a:off x="514773" y="1824617"/>
            <a:ext cx="2329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Распознавание текста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9705D2-6E61-4D11-8114-C9513F1EC475}"/>
              </a:ext>
            </a:extLst>
          </p:cNvPr>
          <p:cNvSpPr txBox="1"/>
          <p:nvPr/>
        </p:nvSpPr>
        <p:spPr>
          <a:xfrm>
            <a:off x="9197830" y="1822699"/>
            <a:ext cx="247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Распознавание формул</a:t>
            </a:r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2EC83A0-6182-45B4-9840-C749A0DAB888}"/>
              </a:ext>
            </a:extLst>
          </p:cNvPr>
          <p:cNvCxnSpPr/>
          <p:nvPr/>
        </p:nvCxnSpPr>
        <p:spPr>
          <a:xfrm flipH="1">
            <a:off x="3271652" y="2959464"/>
            <a:ext cx="1733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7B87F61-3535-4217-9887-0888F1378295}"/>
              </a:ext>
            </a:extLst>
          </p:cNvPr>
          <p:cNvCxnSpPr>
            <a:cxnSpLocks/>
          </p:cNvCxnSpPr>
          <p:nvPr/>
        </p:nvCxnSpPr>
        <p:spPr>
          <a:xfrm flipH="1">
            <a:off x="1620982" y="2959464"/>
            <a:ext cx="1033154" cy="21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8F05F722-1C9B-4422-9FF3-F8CDBC9300C9}"/>
              </a:ext>
            </a:extLst>
          </p:cNvPr>
          <p:cNvCxnSpPr>
            <a:cxnSpLocks/>
          </p:cNvCxnSpPr>
          <p:nvPr/>
        </p:nvCxnSpPr>
        <p:spPr>
          <a:xfrm>
            <a:off x="1675685" y="3786548"/>
            <a:ext cx="978451" cy="286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2C01366A-A114-43BB-AB54-4211FAE74725}"/>
              </a:ext>
            </a:extLst>
          </p:cNvPr>
          <p:cNvCxnSpPr>
            <a:cxnSpLocks/>
          </p:cNvCxnSpPr>
          <p:nvPr/>
        </p:nvCxnSpPr>
        <p:spPr>
          <a:xfrm>
            <a:off x="3301093" y="4073332"/>
            <a:ext cx="1733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4AF273-B67B-4660-BCEC-6F8D344B7AE9}"/>
              </a:ext>
            </a:extLst>
          </p:cNvPr>
          <p:cNvSpPr txBox="1"/>
          <p:nvPr/>
        </p:nvSpPr>
        <p:spPr>
          <a:xfrm>
            <a:off x="2935217" y="2679902"/>
            <a:ext cx="246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Запрос на обработку изображения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4409FB-D5AC-45D5-B012-600BF7DD9E1E}"/>
              </a:ext>
            </a:extLst>
          </p:cNvPr>
          <p:cNvSpPr txBox="1"/>
          <p:nvPr/>
        </p:nvSpPr>
        <p:spPr>
          <a:xfrm>
            <a:off x="3056339" y="4169476"/>
            <a:ext cx="2223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Получение результатов работы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087315-2DA1-4638-9C0B-7335FAA0D35C}"/>
              </a:ext>
            </a:extLst>
          </p:cNvPr>
          <p:cNvSpPr txBox="1"/>
          <p:nvPr/>
        </p:nvSpPr>
        <p:spPr>
          <a:xfrm>
            <a:off x="5655814" y="471048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Клиент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D18ECD22-069C-4632-9C5C-0E167261D635}"/>
              </a:ext>
            </a:extLst>
          </p:cNvPr>
          <p:cNvCxnSpPr>
            <a:cxnSpLocks/>
          </p:cNvCxnSpPr>
          <p:nvPr/>
        </p:nvCxnSpPr>
        <p:spPr>
          <a:xfrm flipH="1">
            <a:off x="7081838" y="4085681"/>
            <a:ext cx="1438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CF2FDB7B-85B9-4BC6-97DF-E53C4F93693F}"/>
              </a:ext>
            </a:extLst>
          </p:cNvPr>
          <p:cNvCxnSpPr>
            <a:cxnSpLocks/>
          </p:cNvCxnSpPr>
          <p:nvPr/>
        </p:nvCxnSpPr>
        <p:spPr>
          <a:xfrm>
            <a:off x="9583585" y="2964522"/>
            <a:ext cx="978451" cy="286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F3D597EE-CF98-4D99-9DF7-6AD9B37E6955}"/>
              </a:ext>
            </a:extLst>
          </p:cNvPr>
          <p:cNvCxnSpPr>
            <a:cxnSpLocks/>
          </p:cNvCxnSpPr>
          <p:nvPr/>
        </p:nvCxnSpPr>
        <p:spPr>
          <a:xfrm>
            <a:off x="7081837" y="2956901"/>
            <a:ext cx="1733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3AFADCC7-D20E-4754-BA7F-3B89D59072CF}"/>
              </a:ext>
            </a:extLst>
          </p:cNvPr>
          <p:cNvCxnSpPr>
            <a:cxnSpLocks/>
          </p:cNvCxnSpPr>
          <p:nvPr/>
        </p:nvCxnSpPr>
        <p:spPr>
          <a:xfrm flipH="1">
            <a:off x="9654995" y="3658582"/>
            <a:ext cx="978451" cy="286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33EF263-9390-4C66-A944-439865408F5C}"/>
              </a:ext>
            </a:extLst>
          </p:cNvPr>
          <p:cNvSpPr txBox="1"/>
          <p:nvPr/>
        </p:nvSpPr>
        <p:spPr>
          <a:xfrm>
            <a:off x="6751960" y="2676515"/>
            <a:ext cx="2465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Запрос на обработку изображения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0CD38C-9464-467C-8181-AD1F8AB37875}"/>
              </a:ext>
            </a:extLst>
          </p:cNvPr>
          <p:cNvSpPr txBox="1"/>
          <p:nvPr/>
        </p:nvSpPr>
        <p:spPr>
          <a:xfrm>
            <a:off x="6837084" y="4169476"/>
            <a:ext cx="2223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Получение результатов работы</a:t>
            </a:r>
          </a:p>
        </p:txBody>
      </p:sp>
    </p:spTree>
    <p:extLst>
      <p:ext uri="{BB962C8B-B14F-4D97-AF65-F5344CB8AC3E}">
        <p14:creationId xmlns:p14="http://schemas.microsoft.com/office/powerpoint/2010/main" val="29574898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1440</Words>
  <Application>Microsoft Office PowerPoint</Application>
  <PresentationFormat>Широкоэкранный</PresentationFormat>
  <Paragraphs>175</Paragraphs>
  <Slides>18</Slides>
  <Notes>12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 Мобильное приложение для распознавания текста и формул на изображениях и конвертация в удобный для работы формат</vt:lpstr>
      <vt:lpstr>Основные понятия</vt:lpstr>
      <vt:lpstr>Анализ существующих решений</vt:lpstr>
      <vt:lpstr>Анализ существующих решений</vt:lpstr>
      <vt:lpstr>Анализ существующих решений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Кирюхин Андрей Алексеевич</dc:creator>
  <cp:lastModifiedBy>Кирюхин Андрей Алексеевич</cp:lastModifiedBy>
  <cp:revision>187</cp:revision>
  <dcterms:created xsi:type="dcterms:W3CDTF">2020-05-18T12:37:35Z</dcterms:created>
  <dcterms:modified xsi:type="dcterms:W3CDTF">2020-05-19T00:09:41Z</dcterms:modified>
</cp:coreProperties>
</file>